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58" r:id="rId4"/>
    <p:sldId id="261" r:id="rId5"/>
    <p:sldId id="260" r:id="rId6"/>
    <p:sldId id="259" r:id="rId7"/>
    <p:sldId id="267" r:id="rId8"/>
    <p:sldId id="266" r:id="rId9"/>
    <p:sldId id="265" r:id="rId10"/>
    <p:sldId id="268" r:id="rId11"/>
    <p:sldId id="264" r:id="rId12"/>
    <p:sldId id="263" r:id="rId13"/>
    <p:sldId id="272" r:id="rId14"/>
    <p:sldId id="270" r:id="rId15"/>
    <p:sldId id="273" r:id="rId16"/>
    <p:sldId id="275" r:id="rId17"/>
    <p:sldId id="274" r:id="rId18"/>
    <p:sldId id="269" r:id="rId19"/>
    <p:sldId id="284" r:id="rId20"/>
    <p:sldId id="283" r:id="rId21"/>
    <p:sldId id="285" r:id="rId2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F4A77C-E9EE-4DFE-8C4A-E3330732E5CF}"/>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A Study Of The Psalms (1)</a:t>
            </a:r>
          </a:p>
        </p:txBody>
      </p:sp>
      <p:sp>
        <p:nvSpPr>
          <p:cNvPr id="3" name="Date Placeholder 2">
            <a:extLst>
              <a:ext uri="{FF2B5EF4-FFF2-40B4-BE49-F238E27FC236}">
                <a16:creationId xmlns:a16="http://schemas.microsoft.com/office/drawing/2014/main" id="{C212102D-8052-4B8A-98FD-2CBBE7F636F9}"/>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12/12/2021 am class</a:t>
            </a:r>
          </a:p>
        </p:txBody>
      </p:sp>
      <p:sp>
        <p:nvSpPr>
          <p:cNvPr id="4" name="Footer Placeholder 3">
            <a:extLst>
              <a:ext uri="{FF2B5EF4-FFF2-40B4-BE49-F238E27FC236}">
                <a16:creationId xmlns:a16="http://schemas.microsoft.com/office/drawing/2014/main" id="{8FE77E6A-917F-4066-BDFC-2A8C3C5D1830}"/>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332F5A7A-1D99-407B-A208-3992CB2C6814}"/>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16136A55-D210-4F84-A172-2EA901A75BCF}"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380097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A Study Of The Psalms (1)</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12/12/2021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F22D4BC-2BA9-4B65-A745-D1047BF608BB}" type="slidenum">
              <a:rPr lang="en-US" smtClean="0"/>
              <a:t>‹#›</a:t>
            </a:fld>
            <a:endParaRPr lang="en-US"/>
          </a:p>
        </p:txBody>
      </p:sp>
    </p:spTree>
    <p:extLst>
      <p:ext uri="{BB962C8B-B14F-4D97-AF65-F5344CB8AC3E}">
        <p14:creationId xmlns:p14="http://schemas.microsoft.com/office/powerpoint/2010/main" val="380418149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36628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213281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767356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3978763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A48D9B-CF35-48B9-8DC5-C004DB331091}"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73152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A48D9B-CF35-48B9-8DC5-C004DB331091}"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44290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A48D9B-CF35-48B9-8DC5-C004DB331091}" type="datetimeFigureOut">
              <a:rPr lang="en-US" smtClean="0"/>
              <a:t>12/27/2021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245476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A48D9B-CF35-48B9-8DC5-C004DB331091}" type="datetimeFigureOut">
              <a:rPr lang="en-US" smtClean="0"/>
              <a:t>12/27/2021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321931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48D9B-CF35-48B9-8DC5-C004DB331091}" type="datetimeFigureOut">
              <a:rPr lang="en-US" smtClean="0"/>
              <a:t>12/27/2021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739749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303458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193560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48D9B-CF35-48B9-8DC5-C004DB331091}" type="datetimeFigureOut">
              <a:rPr lang="en-US" smtClean="0"/>
              <a:t>12/27/2021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03DA1-3DFE-4E15-8CB8-4BDE76672D97}" type="slidenum">
              <a:rPr lang="en-US" smtClean="0"/>
              <a:t>‹#›</a:t>
            </a:fld>
            <a:endParaRPr lang="en-US"/>
          </a:p>
        </p:txBody>
      </p:sp>
    </p:spTree>
    <p:extLst>
      <p:ext uri="{BB962C8B-B14F-4D97-AF65-F5344CB8AC3E}">
        <p14:creationId xmlns:p14="http://schemas.microsoft.com/office/powerpoint/2010/main" val="4909663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921440"/>
            <a:ext cx="7772400" cy="3441135"/>
          </a:xfrm>
        </p:spPr>
        <p:txBody>
          <a:bodyPr>
            <a:spAutoFit/>
          </a:bodyPr>
          <a:lstStyle/>
          <a:p>
            <a:pPr marL="0" marR="0" fontAlgn="base">
              <a:lnSpc>
                <a:spcPts val="3830"/>
              </a:lnSpc>
              <a:spcBef>
                <a:spcPts val="195"/>
              </a:spcBef>
              <a:spcAft>
                <a:spcPts val="2705"/>
              </a:spcAft>
            </a:pPr>
            <a:r>
              <a:rPr lang="en-US" sz="2800" b="1" i="1" spc="60" dirty="0">
                <a:effectLst/>
                <a:latin typeface="Times New Roman" panose="02020603050405020304" pitchFamily="18" charset="0"/>
                <a:ea typeface="Times New Roman" panose="02020603050405020304" pitchFamily="18" charset="0"/>
              </a:rPr>
              <a:t>An Introduction to the Psalms</a:t>
            </a:r>
            <a:br>
              <a:rPr lang="en-US" sz="2800" dirty="0">
                <a:effectLst/>
                <a:latin typeface="Times New Roman" panose="02020603050405020304" pitchFamily="18" charset="0"/>
                <a:ea typeface="PMingLiU" panose="02020500000000000000" pitchFamily="18" charset="-120"/>
              </a:rPr>
            </a:br>
            <a:r>
              <a:rPr lang="en-US" sz="2800" b="1" dirty="0">
                <a:effectLst/>
                <a:latin typeface="Times New Roman" panose="02020603050405020304" pitchFamily="18" charset="0"/>
                <a:ea typeface="Times New Roman" panose="02020603050405020304" pitchFamily="18" charset="0"/>
              </a:rPr>
              <a:t>Compiled by</a:t>
            </a:r>
            <a:br>
              <a:rPr lang="en-US" sz="2800" dirty="0">
                <a:effectLst/>
                <a:latin typeface="Times New Roman" panose="02020603050405020304" pitchFamily="18" charset="0"/>
                <a:ea typeface="PMingLiU" panose="02020500000000000000" pitchFamily="18" charset="-120"/>
              </a:rPr>
            </a:br>
            <a:r>
              <a:rPr lang="en-US" sz="2800" b="1" spc="115" dirty="0">
                <a:effectLst/>
                <a:latin typeface="Times New Roman" panose="02020603050405020304" pitchFamily="18" charset="0"/>
                <a:ea typeface="Times New Roman" panose="02020603050405020304" pitchFamily="18" charset="0"/>
              </a:rPr>
              <a:t>Gene Taylor</a:t>
            </a:r>
            <a:br>
              <a:rPr lang="en-US" sz="2800" dirty="0">
                <a:effectLst/>
                <a:latin typeface="Times New Roman" panose="02020603050405020304" pitchFamily="18" charset="0"/>
                <a:ea typeface="PMingLiU" panose="02020500000000000000" pitchFamily="18" charset="-120"/>
              </a:rPr>
            </a:br>
            <a:br>
              <a:rPr lang="en-US" sz="2800" dirty="0">
                <a:effectLst/>
                <a:latin typeface="Times New Roman" panose="02020603050405020304" pitchFamily="18" charset="0"/>
                <a:ea typeface="PMingLiU" panose="02020500000000000000" pitchFamily="18" charset="-120"/>
              </a:rPr>
            </a:br>
            <a:r>
              <a:rPr lang="en-US" sz="2800" b="1" dirty="0">
                <a:effectLst/>
                <a:latin typeface="Arial" panose="020B0604020202020204" pitchFamily="34" charset="0"/>
                <a:ea typeface="Arial" panose="020B0604020202020204" pitchFamily="34" charset="0"/>
                <a:cs typeface="Times New Roman" panose="02020603050405020304" pitchFamily="18" charset="0"/>
              </a:rPr>
              <a:t>An Introduction to the Psalms</a:t>
            </a:r>
            <a:br>
              <a:rPr lang="en-US" sz="2800" b="1" dirty="0">
                <a:effectLst/>
                <a:latin typeface="Arial" panose="020B0604020202020204" pitchFamily="34" charset="0"/>
                <a:ea typeface="Arial" panose="020B0604020202020204" pitchFamily="34" charset="0"/>
                <a:cs typeface="Times New Roman" panose="02020603050405020304" pitchFamily="18" charset="0"/>
              </a:rPr>
            </a:br>
            <a:r>
              <a:rPr lang="en-US" sz="2800" b="1" dirty="0">
                <a:effectLst/>
                <a:latin typeface="Arial" panose="020B0604020202020204" pitchFamily="34" charset="0"/>
                <a:ea typeface="Arial" panose="020B0604020202020204" pitchFamily="34" charset="0"/>
                <a:cs typeface="Times New Roman" panose="02020603050405020304" pitchFamily="18" charset="0"/>
              </a:rPr>
              <a:t>Studying the Psalms</a:t>
            </a:r>
            <a:br>
              <a:rPr lang="en-US" sz="1800" dirty="0">
                <a:effectLst/>
                <a:latin typeface="Times New Roman" panose="02020603050405020304" pitchFamily="18" charset="0"/>
                <a:ea typeface="PMingLiU" panose="02020500000000000000" pitchFamily="18" charset="-120"/>
              </a:rPr>
            </a:br>
            <a:r>
              <a:rPr lang="en-US" sz="1800" dirty="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4" name="TextBox 3">
            <a:extLst>
              <a:ext uri="{FF2B5EF4-FFF2-40B4-BE49-F238E27FC236}">
                <a16:creationId xmlns:a16="http://schemas.microsoft.com/office/drawing/2014/main" id="{4A46EE66-57DE-4101-BAC0-6065F6D48EA7}"/>
              </a:ext>
            </a:extLst>
          </p:cNvPr>
          <p:cNvSpPr txBox="1"/>
          <p:nvPr/>
        </p:nvSpPr>
        <p:spPr>
          <a:xfrm>
            <a:off x="3107347" y="5924550"/>
            <a:ext cx="2959465" cy="461665"/>
          </a:xfrm>
          <a:prstGeom prst="rect">
            <a:avLst/>
          </a:prstGeom>
          <a:noFill/>
        </p:spPr>
        <p:txBody>
          <a:bodyPr wrap="none" rtlCol="0">
            <a:spAutoFit/>
          </a:bodyPr>
          <a:lstStyle/>
          <a:p>
            <a:r>
              <a:rPr lang="en-US" sz="2400" b="1" dirty="0">
                <a:latin typeface="Arial" panose="020B0604020202020204" pitchFamily="34" charset="0"/>
                <a:cs typeface="Arial" panose="020B0604020202020204" pitchFamily="34" charset="0"/>
              </a:rPr>
              <a:t>December 12, 2021</a:t>
            </a:r>
          </a:p>
        </p:txBody>
      </p:sp>
    </p:spTree>
    <p:extLst>
      <p:ext uri="{BB962C8B-B14F-4D97-AF65-F5344CB8AC3E}">
        <p14:creationId xmlns:p14="http://schemas.microsoft.com/office/powerpoint/2010/main" val="568609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5130635"/>
          </a:xfrm>
        </p:spPr>
        <p:txBody>
          <a:bodyPr>
            <a:spAutoFit/>
          </a:bodyPr>
          <a:lstStyle/>
          <a:p>
            <a:pPr marL="0" indent="0">
              <a:buNone/>
            </a:pPr>
            <a:r>
              <a:rPr lang="en-US" b="1" dirty="0"/>
              <a:t>II. The Author</a:t>
            </a:r>
          </a:p>
          <a:p>
            <a:pPr marL="0" indent="0">
              <a:buNone/>
            </a:pPr>
            <a:r>
              <a:rPr lang="en-US" dirty="0"/>
              <a:t>B.	The book is commonly referred to as belonging 	to David because he wrote about half of the 	psalms.</a:t>
            </a:r>
          </a:p>
          <a:p>
            <a:pPr marL="0" indent="0">
              <a:buNone/>
            </a:pPr>
            <a:r>
              <a:rPr lang="en-US" dirty="0"/>
              <a:t>	1.	The headings attribute 73 to him but he 		probably wrote more (cf. Psalm 2 with 		Acts 4:25-26 and Psalms 105 and 96 			with 1 Chron. 16:7-36).</a:t>
            </a:r>
          </a:p>
          <a:p>
            <a:pPr marL="0" indent="0">
              <a:buNone/>
            </a:pPr>
            <a:r>
              <a:rPr lang="en-US" dirty="0"/>
              <a:t>	2.	He is known as </a:t>
            </a:r>
            <a:r>
              <a:rPr lang="en-US" i="1" dirty="0"/>
              <a:t>“the sweet psalmist of 		Israel” </a:t>
            </a:r>
            <a:r>
              <a:rPr lang="en-US" dirty="0"/>
              <a:t>(2 Sam. 23:1; cf. also</a:t>
            </a:r>
            <a:br>
              <a:rPr lang="en-US" dirty="0"/>
            </a:br>
            <a:r>
              <a:rPr lang="en-US" dirty="0"/>
              <a:t>		1 Sam. 16:18; 2 Sam. 6:5,15;</a:t>
            </a:r>
            <a:br>
              <a:rPr lang="en-US" dirty="0"/>
            </a:br>
            <a:r>
              <a:rPr lang="en-US" dirty="0"/>
              <a:t>		2 Chron. 7:6; 29:25; Amos 6:5).</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C6A04C2B-C990-4045-8D61-ABAAF4EFD75C}"/>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88609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2419124"/>
          </a:xfrm>
        </p:spPr>
        <p:txBody>
          <a:bodyPr>
            <a:spAutoFit/>
          </a:bodyPr>
          <a:lstStyle/>
          <a:p>
            <a:pPr marL="0" indent="0">
              <a:buNone/>
            </a:pPr>
            <a:r>
              <a:rPr lang="en-US" dirty="0"/>
              <a:t>3. 	David arranged the temple song service </a:t>
            </a:r>
            <a:br>
              <a:rPr lang="en-US" dirty="0"/>
            </a:br>
            <a:r>
              <a:rPr lang="en-US" dirty="0"/>
              <a:t>	(1 Chron. 25) and also commissioned men 	including Asaph, Ethan, Heman, and Jeduthun, 	to compose songs for the temple worship </a:t>
            </a:r>
            <a:br>
              <a:rPr lang="en-US" dirty="0"/>
            </a:br>
            <a:r>
              <a:rPr lang="en-US" dirty="0"/>
              <a:t>	(1 Chron. 15:19; 16:4-6; 25:1; cf. Kings 4:31; </a:t>
            </a:r>
            <a:br>
              <a:rPr lang="en-US" dirty="0"/>
            </a:br>
            <a:r>
              <a:rPr lang="en-US" dirty="0"/>
              <a:t>	1 Chron. 2:6; 26:1).</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9C1C3DE6-89C6-418F-A5BC-FDB1434E5A22}"/>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263179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5177315"/>
          </a:xfrm>
        </p:spPr>
        <p:txBody>
          <a:bodyPr>
            <a:spAutoFit/>
          </a:bodyPr>
          <a:lstStyle/>
          <a:p>
            <a:pPr marL="514350" indent="-514350">
              <a:buAutoNum type="alphaUcPeriod" startAt="3"/>
            </a:pPr>
            <a:r>
              <a:rPr lang="en-US" dirty="0"/>
              <a:t>“No other book of the Bible has as many different authors as does Psalms.</a:t>
            </a:r>
          </a:p>
          <a:p>
            <a:pPr lvl="1"/>
            <a:r>
              <a:rPr lang="en-US" u="sng" dirty="0"/>
              <a:t>Seventy-	three</a:t>
            </a:r>
            <a:r>
              <a:rPr lang="en-US" dirty="0"/>
              <a:t> psalms are attributed to David in the superscriptions, and an additional two, Psalms 2 and 95, are ascribed to David in the New Testament.</a:t>
            </a:r>
          </a:p>
          <a:p>
            <a:pPr lvl="1"/>
            <a:r>
              <a:rPr lang="en-US" dirty="0"/>
              <a:t>In addition to the seventy-five by David, </a:t>
            </a:r>
            <a:r>
              <a:rPr lang="en-US" u="sng" dirty="0"/>
              <a:t>twelve</a:t>
            </a:r>
            <a:r>
              <a:rPr lang="en-US" dirty="0"/>
              <a:t> are ascribed to Asaph, a priest who headed the service of music.</a:t>
            </a:r>
          </a:p>
          <a:p>
            <a:pPr lvl="1"/>
            <a:r>
              <a:rPr lang="en-US" u="sng" dirty="0"/>
              <a:t>Ten</a:t>
            </a:r>
            <a:r>
              <a:rPr lang="en-US" dirty="0"/>
              <a:t> were by the sons of Korah, a guild of singers and composers.</a:t>
            </a:r>
          </a:p>
          <a:p>
            <a:pPr lvl="1"/>
            <a:r>
              <a:rPr lang="en-US" dirty="0"/>
              <a:t>Other psalms are ascribed to Solomon, Moses, Heman the Ezrahite, and Ethan the Ezrahite.</a:t>
            </a:r>
          </a:p>
          <a:p>
            <a:pPr lvl="1"/>
            <a:r>
              <a:rPr lang="en-US" u="sng" dirty="0"/>
              <a:t>Fifty</a:t>
            </a:r>
            <a:r>
              <a:rPr lang="en-US" dirty="0"/>
              <a:t> of the psalms are anonymous, although some of these are traditionally ascribed to Ezra” </a:t>
            </a:r>
            <a:r>
              <a:rPr lang="en-US" sz="1800" dirty="0"/>
              <a:t>(Nelson’s, page 175).</a:t>
            </a:r>
            <a:endParaRPr lang="en-US" dirty="0"/>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4E633710-D24B-48D0-9BD2-6DD98F4D84A4}"/>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235601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401" y="1219200"/>
            <a:ext cx="8756014" cy="4355038"/>
          </a:xfrm>
        </p:spPr>
        <p:txBody>
          <a:bodyPr wrap="square">
            <a:spAutoFit/>
          </a:bodyPr>
          <a:lstStyle/>
          <a:p>
            <a:pPr marL="0" indent="0">
              <a:buNone/>
            </a:pPr>
            <a:r>
              <a:rPr lang="en-US" sz="2000" b="1" dirty="0"/>
              <a:t>III. The Date</a:t>
            </a:r>
          </a:p>
          <a:p>
            <a:pPr marL="339725" indent="-339725">
              <a:buNone/>
            </a:pPr>
            <a:r>
              <a:rPr lang="en-US" sz="2000" dirty="0"/>
              <a:t>A.	“The Psalms were written over a long period of time, perhaps 600 years” (The Shaw Pocket Bible Handbook, page 196).</a:t>
            </a:r>
          </a:p>
          <a:p>
            <a:pPr marL="339725" indent="-339725">
              <a:buNone/>
            </a:pPr>
            <a:r>
              <a:rPr lang="en-US" sz="2000" dirty="0"/>
              <a:t>B.	“The time covered by Psalms is a long span. They reach from the days of Moses in the wilderness to the days of the prophets Haggai and Zechariah. While the range of writing extends over many hundreds of years, it is remarkable how little variation there is in the general expressions of the writers and the truths they taught” (Deal, page 143).</a:t>
            </a:r>
          </a:p>
          <a:p>
            <a:pPr marL="339725" indent="-339725">
              <a:buNone/>
            </a:pPr>
            <a:r>
              <a:rPr lang="en-US" sz="2000" dirty="0"/>
              <a:t>C.	“The </a:t>
            </a:r>
            <a:r>
              <a:rPr lang="en-US" sz="2000" u="sng" dirty="0"/>
              <a:t>earlies</a:t>
            </a:r>
            <a:r>
              <a:rPr lang="en-US" sz="2000" dirty="0"/>
              <a:t>t individual psalm is probably that of Moses (Ps. 90); the </a:t>
            </a:r>
            <a:r>
              <a:rPr lang="en-US" sz="2000" u="sng" dirty="0"/>
              <a:t>latest</a:t>
            </a:r>
            <a:r>
              <a:rPr lang="en-US" sz="2000" dirty="0"/>
              <a:t> is probably Psalm 137, which could not have been written before the sixth century B.C. Though many of the psalms were written and collected during the Davidic era, or shortly thereafter, the final compilation of Psalms was probably not complete until the latter half of the fifth century B.C. during the time of Ezra and Nehemiah (450-425 B.C.)” </a:t>
            </a:r>
            <a:r>
              <a:rPr lang="en-US" sz="1600" dirty="0"/>
              <a:t>(Nelson’s, pages 175, 177).</a:t>
            </a:r>
            <a:endParaRPr lang="en-US" sz="2000" dirty="0"/>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E9AF5590-9B49-4F58-B915-F2619923C825}"/>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172080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4824398"/>
          </a:xfrm>
        </p:spPr>
        <p:txBody>
          <a:bodyPr>
            <a:spAutoFit/>
          </a:bodyPr>
          <a:lstStyle/>
          <a:p>
            <a:pPr marL="0" indent="0">
              <a:buNone/>
            </a:pPr>
            <a:r>
              <a:rPr lang="en-US" b="1" dirty="0"/>
              <a:t>IV. Characteristics of the Book of Psalms</a:t>
            </a:r>
          </a:p>
          <a:p>
            <a:pPr marL="395288" indent="-395288">
              <a:buNone/>
            </a:pPr>
            <a:r>
              <a:rPr lang="en-US" dirty="0"/>
              <a:t>A. </a:t>
            </a:r>
            <a:r>
              <a:rPr lang="en-US" u="sng" dirty="0"/>
              <a:t>Five divisions</a:t>
            </a:r>
            <a:r>
              <a:rPr lang="en-US" dirty="0"/>
              <a:t>. The book of Psalms is a collection of five smaller books of songs each of which ends with a doxology – a hymn of praise to God.</a:t>
            </a:r>
          </a:p>
          <a:p>
            <a:pPr marL="0" indent="0">
              <a:buNone/>
            </a:pPr>
            <a:r>
              <a:rPr lang="en-US" dirty="0"/>
              <a:t>1. The divisions are as follows:</a:t>
            </a:r>
          </a:p>
          <a:p>
            <a:pPr marL="457200" lvl="1" indent="0">
              <a:buNone/>
            </a:pPr>
            <a:r>
              <a:rPr lang="en-US" sz="3200" dirty="0"/>
              <a:t>a.	Book I: Psalms 1-41.</a:t>
            </a:r>
          </a:p>
          <a:p>
            <a:pPr marL="457200" lvl="1" indent="0">
              <a:buNone/>
            </a:pPr>
            <a:r>
              <a:rPr lang="en-US" sz="3200" dirty="0"/>
              <a:t>b.	Book II: Psalms 42-72.</a:t>
            </a:r>
          </a:p>
          <a:p>
            <a:pPr marL="457200" lvl="1" indent="0">
              <a:buNone/>
            </a:pPr>
            <a:r>
              <a:rPr lang="en-US" sz="3200" dirty="0"/>
              <a:t>c.	Book III: Psalms 73-89.</a:t>
            </a:r>
          </a:p>
          <a:p>
            <a:pPr marL="457200" lvl="1" indent="0">
              <a:buNone/>
            </a:pPr>
            <a:r>
              <a:rPr lang="en-US" sz="3200" dirty="0"/>
              <a:t>d.	Book IV: Psalms 90-106.</a:t>
            </a:r>
          </a:p>
          <a:p>
            <a:pPr marL="457200" lvl="1" indent="0">
              <a:buNone/>
            </a:pPr>
            <a:r>
              <a:rPr lang="en-US" sz="3200" dirty="0"/>
              <a:t>e.	Book V: Psalms 107-150.</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275D024E-941F-472A-99CA-0434E3D7E40C}"/>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697655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399" y="1172065"/>
            <a:ext cx="8839199" cy="5584093"/>
          </a:xfrm>
        </p:spPr>
        <p:txBody>
          <a:bodyPr wrap="square">
            <a:spAutoFit/>
          </a:bodyPr>
          <a:lstStyle/>
          <a:p>
            <a:pPr marL="0" indent="0">
              <a:buNone/>
            </a:pPr>
            <a:r>
              <a:rPr lang="en-US" b="1" dirty="0"/>
              <a:t>IV. Characteristics of the Book of Psalms</a:t>
            </a:r>
          </a:p>
          <a:p>
            <a:pPr marL="339725" indent="-339725">
              <a:buNone/>
            </a:pPr>
            <a:r>
              <a:rPr lang="en-US" dirty="0"/>
              <a:t>2. “The book is divided in the Hebrew into five minor books or collections, sufficiently marked in their character, and so indicated at the close of each as to make it every way probable that these may have been published, so to speak, in the form of different books, or that the latter were additions to the first collection or volume”</a:t>
            </a:r>
            <a:br>
              <a:rPr lang="en-US" dirty="0"/>
            </a:br>
            <a:r>
              <a:rPr lang="en-US" sz="2000" dirty="0"/>
              <a:t>(Barnes, xiii-xiv).</a:t>
            </a:r>
            <a:endParaRPr lang="en-US" dirty="0"/>
          </a:p>
          <a:p>
            <a:pPr marL="339725" indent="-339725">
              <a:buNone/>
            </a:pPr>
            <a:r>
              <a:rPr lang="en-US" dirty="0"/>
              <a:t>3. G. Campbell Morgan believes the key to the content of each division or book is found in the closing doxologies “and an examination of these will reveal a certain conception of God, and an attitude of the soul in worship resulting from such a conception” </a:t>
            </a:r>
            <a:r>
              <a:rPr lang="en-US" sz="2200" dirty="0"/>
              <a:t>(Notes on the Psalms, pages 9-10).</a:t>
            </a:r>
            <a:endParaRPr lang="en-US" dirty="0"/>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BDFA22DA-55D4-4847-A5DD-2EC558E4549F}"/>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212886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400" y="1228624"/>
            <a:ext cx="8839198" cy="5139869"/>
          </a:xfrm>
        </p:spPr>
        <p:txBody>
          <a:bodyPr wrap="square">
            <a:spAutoFit/>
          </a:bodyPr>
          <a:lstStyle/>
          <a:p>
            <a:pPr marL="0" indent="0">
              <a:lnSpc>
                <a:spcPct val="100000"/>
              </a:lnSpc>
              <a:spcBef>
                <a:spcPts val="0"/>
              </a:spcBef>
              <a:buNone/>
            </a:pPr>
            <a:r>
              <a:rPr lang="en-US" sz="2400" b="1" dirty="0"/>
              <a:t>IV. Characteristics of the Book of Psalms</a:t>
            </a:r>
          </a:p>
          <a:p>
            <a:pPr marL="0" indent="0">
              <a:lnSpc>
                <a:spcPct val="100000"/>
              </a:lnSpc>
              <a:spcBef>
                <a:spcPts val="0"/>
              </a:spcBef>
              <a:buNone/>
            </a:pPr>
            <a:r>
              <a:rPr lang="en-US" sz="2400" dirty="0"/>
              <a:t>B. Psalm headings.</a:t>
            </a:r>
          </a:p>
          <a:p>
            <a:pPr marL="857250" lvl="1" indent="-400050">
              <a:lnSpc>
                <a:spcPct val="100000"/>
              </a:lnSpc>
              <a:spcBef>
                <a:spcPts val="0"/>
              </a:spcBef>
              <a:buNone/>
            </a:pPr>
            <a:r>
              <a:rPr lang="en-US" sz="2800" dirty="0"/>
              <a:t>1. Many of the psalms have superscriptions before the actual poetry which have generated much debate over their origin and authenticity.</a:t>
            </a:r>
          </a:p>
          <a:p>
            <a:pPr marL="857250" lvl="1" indent="-400050">
              <a:lnSpc>
                <a:spcPct val="100000"/>
              </a:lnSpc>
              <a:spcBef>
                <a:spcPts val="0"/>
              </a:spcBef>
              <a:buNone/>
            </a:pPr>
            <a:r>
              <a:rPr lang="en-US" sz="2800" dirty="0"/>
              <a:t>2. Although not inspired, they are undoubtedly of ancient origin because they were in existence when the Septuagint (Greek) Version of the Old Testament was translated (280-180 B.C.). By that time many of the words concerning the musical score and musical instruments were unknown, implying a much earlier source.</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80FA7E76-2F0C-4D79-B327-2B77C9AD6BE6}"/>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501411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84841" y="1290176"/>
            <a:ext cx="8906759" cy="5078313"/>
          </a:xfrm>
        </p:spPr>
        <p:txBody>
          <a:bodyPr wrap="square">
            <a:spAutoFit/>
          </a:bodyPr>
          <a:lstStyle/>
          <a:p>
            <a:pPr marL="0" indent="0">
              <a:lnSpc>
                <a:spcPct val="100000"/>
              </a:lnSpc>
              <a:spcBef>
                <a:spcPts val="0"/>
              </a:spcBef>
              <a:buNone/>
            </a:pPr>
            <a:r>
              <a:rPr lang="en-US" sz="2400" b="1" dirty="0"/>
              <a:t>IV. Characteristics of the Book of Psalms</a:t>
            </a:r>
          </a:p>
          <a:p>
            <a:pPr marL="0" indent="0">
              <a:lnSpc>
                <a:spcPct val="100000"/>
              </a:lnSpc>
              <a:spcBef>
                <a:spcPts val="0"/>
              </a:spcBef>
              <a:buNone/>
            </a:pPr>
            <a:r>
              <a:rPr lang="en-US" sz="2000" dirty="0"/>
              <a:t>B. Psalm headings … </a:t>
            </a:r>
            <a:r>
              <a:rPr lang="en-US" sz="2000" u="sng" dirty="0"/>
              <a:t>These headings indicate</a:t>
            </a:r>
            <a:r>
              <a:rPr lang="en-US" sz="2000" dirty="0"/>
              <a:t>:</a:t>
            </a:r>
          </a:p>
          <a:p>
            <a:pPr marL="457200" lvl="1" indent="0">
              <a:lnSpc>
                <a:spcPct val="100000"/>
              </a:lnSpc>
              <a:spcBef>
                <a:spcPts val="0"/>
              </a:spcBef>
              <a:buNone/>
            </a:pPr>
            <a:r>
              <a:rPr lang="en-US" sz="2000" dirty="0"/>
              <a:t>a.	Authorship.</a:t>
            </a:r>
          </a:p>
          <a:p>
            <a:pPr marL="457200" lvl="1" indent="0">
              <a:lnSpc>
                <a:spcPct val="100000"/>
              </a:lnSpc>
              <a:spcBef>
                <a:spcPts val="0"/>
              </a:spcBef>
              <a:buNone/>
            </a:pPr>
            <a:r>
              <a:rPr lang="en-US" sz="2000" dirty="0"/>
              <a:t>b.	Occasion of the psalm (cf. 34; 51; 52; etc.).</a:t>
            </a:r>
          </a:p>
          <a:p>
            <a:pPr marL="457200" lvl="1" indent="0">
              <a:lnSpc>
                <a:spcPct val="100000"/>
              </a:lnSpc>
              <a:spcBef>
                <a:spcPts val="0"/>
              </a:spcBef>
              <a:buNone/>
            </a:pPr>
            <a:r>
              <a:rPr lang="en-US" sz="2000" dirty="0"/>
              <a:t>c.	Their intended use (cf. 30; 92; etc.).</a:t>
            </a:r>
          </a:p>
          <a:p>
            <a:pPr marL="914400" lvl="1" indent="-457200">
              <a:lnSpc>
                <a:spcPct val="100000"/>
              </a:lnSpc>
              <a:spcBef>
                <a:spcPts val="0"/>
              </a:spcBef>
              <a:buNone/>
            </a:pPr>
            <a:r>
              <a:rPr lang="en-US" sz="2000" dirty="0" err="1"/>
              <a:t>d.</a:t>
            </a:r>
            <a:r>
              <a:rPr lang="en-US" sz="2000" dirty="0"/>
              <a:t>	The type of psalm – a prayer, meditation, etc. (cf. 32; 42-45; etc.).</a:t>
            </a:r>
          </a:p>
          <a:p>
            <a:pPr marL="457200" lvl="1" indent="0">
              <a:lnSpc>
                <a:spcPct val="100000"/>
              </a:lnSpc>
              <a:spcBef>
                <a:spcPts val="0"/>
              </a:spcBef>
              <a:buNone/>
            </a:pPr>
            <a:r>
              <a:rPr lang="en-US" sz="2000" dirty="0"/>
              <a:t>e.	Musical instructions.</a:t>
            </a:r>
          </a:p>
          <a:p>
            <a:pPr marL="1376363" lvl="2" indent="-461963">
              <a:lnSpc>
                <a:spcPct val="100000"/>
              </a:lnSpc>
              <a:spcBef>
                <a:spcPts val="0"/>
              </a:spcBef>
              <a:buNone/>
            </a:pPr>
            <a:r>
              <a:rPr lang="en-US" dirty="0"/>
              <a:t>1)	To the choir director.</a:t>
            </a:r>
          </a:p>
          <a:p>
            <a:pPr marL="1376363" lvl="2" indent="-461963">
              <a:lnSpc>
                <a:spcPct val="100000"/>
              </a:lnSpc>
              <a:spcBef>
                <a:spcPts val="0"/>
              </a:spcBef>
              <a:buNone/>
            </a:pPr>
            <a:r>
              <a:rPr lang="en-US" dirty="0"/>
              <a:t>2)	The tune to which the psalm was to be played (cf. 22; 56-57 ; etc.).</a:t>
            </a:r>
          </a:p>
          <a:p>
            <a:pPr marL="1371600" lvl="2" indent="-457200">
              <a:lnSpc>
                <a:spcPct val="100000"/>
              </a:lnSpc>
              <a:spcBef>
                <a:spcPts val="0"/>
              </a:spcBef>
              <a:buAutoNum type="arabicParenR" startAt="3"/>
            </a:pPr>
            <a:r>
              <a:rPr lang="en-US" dirty="0"/>
              <a:t>The musical instruments to use in accompaniment (cf. 4; 5; 6; 8; 54¬55; 81; etc.).</a:t>
            </a:r>
          </a:p>
          <a:p>
            <a:pPr marL="1371600" lvl="2" indent="-457200">
              <a:lnSpc>
                <a:spcPct val="100000"/>
              </a:lnSpc>
              <a:spcBef>
                <a:spcPts val="0"/>
              </a:spcBef>
              <a:buAutoNum type="arabicParenR" startAt="3"/>
            </a:pPr>
            <a:r>
              <a:rPr lang="en-US" dirty="0"/>
              <a:t>“Selah” is defined as a Hebrew word that has been found at the ending of verses in Psalms and has been interpreted as an instruction calling for a break in the singing of the Psalm or it may mean “forever.” An example of Selah is seeing the term used seventy-one times in the Psalms in the Hebrew Bible.</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488668"/>
            <a:ext cx="5869940" cy="369332"/>
          </a:xfrm>
          <a:prstGeom prst="rect">
            <a:avLst/>
          </a:prstGeom>
          <a:noFill/>
        </p:spPr>
        <p:txBody>
          <a:bodyPr wrap="none" rtlCol="0">
            <a:spAutoFit/>
          </a:bodyPr>
          <a:lstStyle/>
          <a:p>
            <a:r>
              <a:rPr lang="en-US" sz="1800" dirty="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3F7CB057-9D0E-4806-84C4-55474AE62508}"/>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512952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400" y="1181492"/>
            <a:ext cx="8839198" cy="4893647"/>
          </a:xfrm>
        </p:spPr>
        <p:txBody>
          <a:bodyPr wrap="square">
            <a:spAutoFit/>
          </a:bodyPr>
          <a:lstStyle/>
          <a:p>
            <a:pPr marL="0" indent="0">
              <a:lnSpc>
                <a:spcPct val="100000"/>
              </a:lnSpc>
              <a:spcBef>
                <a:spcPts val="0"/>
              </a:spcBef>
              <a:buNone/>
            </a:pPr>
            <a:r>
              <a:rPr lang="en-US" sz="2400" b="1" dirty="0"/>
              <a:t>V. Types of Psalms</a:t>
            </a:r>
          </a:p>
          <a:p>
            <a:pPr marL="461963" indent="-461963">
              <a:lnSpc>
                <a:spcPct val="100000"/>
              </a:lnSpc>
              <a:spcBef>
                <a:spcPts val="0"/>
              </a:spcBef>
              <a:buNone/>
            </a:pPr>
            <a:r>
              <a:rPr lang="en-US" sz="2400" dirty="0"/>
              <a:t>A.	</a:t>
            </a:r>
            <a:r>
              <a:rPr lang="en-US" sz="2400" u="sng" dirty="0"/>
              <a:t>Individual and communal lament psalms, or prayers for God’s deliverance</a:t>
            </a:r>
            <a:r>
              <a:rPr lang="en-US" sz="2400" dirty="0"/>
              <a:t> (3-7; 12; 13; 22; 25-28; 35; 38-40; 42-44; 51; 54-57; 59-61; 63; 64; 69-71; 74; 79; 80; 83; 85; 86; 88; 90; 102; 109; 120; 123; 130; and 140-143).</a:t>
            </a:r>
          </a:p>
          <a:p>
            <a:pPr marL="461963" indent="-461963">
              <a:lnSpc>
                <a:spcPct val="100000"/>
              </a:lnSpc>
              <a:spcBef>
                <a:spcPts val="0"/>
              </a:spcBef>
              <a:buNone/>
            </a:pPr>
            <a:r>
              <a:rPr lang="en-US" sz="2400" dirty="0"/>
              <a:t>B.	</a:t>
            </a:r>
            <a:r>
              <a:rPr lang="en-US" sz="2400" u="sng" dirty="0"/>
              <a:t>Thanksgiving psalms</a:t>
            </a:r>
            <a:r>
              <a:rPr lang="en-US" sz="2400" dirty="0"/>
              <a:t> consisting of praise to God for His gracious acts (8; 18; 19; 29; 30; 32-34; 36; 40; 41; 66; 103-106; 111; 113; 116; 117; 124; 129; 135; 136; 138; 139; 146-148; and 150).</a:t>
            </a:r>
          </a:p>
          <a:p>
            <a:pPr marL="461963" indent="-461963">
              <a:lnSpc>
                <a:spcPct val="100000"/>
              </a:lnSpc>
              <a:spcBef>
                <a:spcPts val="0"/>
              </a:spcBef>
              <a:buNone/>
            </a:pPr>
            <a:r>
              <a:rPr lang="en-US" sz="2400" dirty="0"/>
              <a:t>C.	</a:t>
            </a:r>
            <a:r>
              <a:rPr lang="en-US" sz="2400" u="sng" dirty="0"/>
              <a:t>Enthronement psalms</a:t>
            </a:r>
            <a:r>
              <a:rPr lang="en-US" sz="2400" dirty="0"/>
              <a:t> which describe God’s sovereign rule (47; 93; and 96-99).</a:t>
            </a:r>
          </a:p>
          <a:p>
            <a:pPr marL="461963" indent="-461963">
              <a:lnSpc>
                <a:spcPct val="100000"/>
              </a:lnSpc>
              <a:spcBef>
                <a:spcPts val="0"/>
              </a:spcBef>
              <a:buNone/>
            </a:pPr>
            <a:r>
              <a:rPr lang="en-US" sz="2400" dirty="0"/>
              <a:t>D.	</a:t>
            </a:r>
            <a:r>
              <a:rPr lang="en-US" sz="2400" u="sng" dirty="0"/>
              <a:t>Pilgrimage psalms</a:t>
            </a:r>
            <a:r>
              <a:rPr lang="en-US" sz="2400" dirty="0"/>
              <a:t> which were sung by worshipers as they traveled to Jerusalem to celebrate the Jewish festivals (43; 46; 48; 76; 84; 87; and 120-134).</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A23EE06F-D017-4CA5-ACC8-476705346480}"/>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0200935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5130635"/>
          </a:xfrm>
        </p:spPr>
        <p:txBody>
          <a:bodyPr>
            <a:spAutoFit/>
          </a:bodyPr>
          <a:lstStyle/>
          <a:p>
            <a:pPr marL="0" indent="0">
              <a:buNone/>
            </a:pPr>
            <a:r>
              <a:rPr lang="en-US" b="1" dirty="0"/>
              <a:t>V. Types of Psalms</a:t>
            </a:r>
          </a:p>
          <a:p>
            <a:pPr marL="395288" indent="-395288">
              <a:buNone/>
            </a:pPr>
            <a:r>
              <a:rPr lang="en-US" dirty="0"/>
              <a:t>E.	</a:t>
            </a:r>
            <a:r>
              <a:rPr lang="en-US" u="sng" dirty="0"/>
              <a:t>Royal psalms</a:t>
            </a:r>
            <a:r>
              <a:rPr lang="en-US" dirty="0"/>
              <a:t> which portray the reign of the earthly king as well as of the heavenly king of Israel (2; 18; 20; 21; 45; 72; 89; 101; 110; 132; and 144).</a:t>
            </a:r>
          </a:p>
          <a:p>
            <a:pPr marL="395288" indent="-395288">
              <a:buNone/>
            </a:pPr>
            <a:r>
              <a:rPr lang="en-US" dirty="0"/>
              <a:t>F.	</a:t>
            </a:r>
            <a:r>
              <a:rPr lang="en-US" u="sng" dirty="0"/>
              <a:t>Wisdom psalms</a:t>
            </a:r>
            <a:r>
              <a:rPr lang="en-US" dirty="0"/>
              <a:t> which instruct the worshiper in the way of wisdom and righteousness (1; 37; and 119).</a:t>
            </a:r>
          </a:p>
          <a:p>
            <a:pPr marL="395288" indent="-395288">
              <a:buNone/>
            </a:pPr>
            <a:r>
              <a:rPr lang="en-US" dirty="0"/>
              <a:t>G.	</a:t>
            </a:r>
            <a:r>
              <a:rPr lang="en-US" u="sng" dirty="0"/>
              <a:t>Imprecatory psalms</a:t>
            </a:r>
            <a:r>
              <a:rPr lang="en-US" dirty="0"/>
              <a:t> in which the worshiper invokes God’s wrath and judgment against His enemies (7; 35; 40; 55; 58; 59; 69; 79; 109; 137; 139; and 144).</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F191720D-375C-4856-BA0E-64F73E101D36}"/>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547661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3C1D7-15F1-42B0-A982-5C6BAFC56274}"/>
              </a:ext>
            </a:extLst>
          </p:cNvPr>
          <p:cNvSpPr>
            <a:spLocks noGrp="1"/>
          </p:cNvSpPr>
          <p:nvPr>
            <p:ph type="title"/>
          </p:nvPr>
        </p:nvSpPr>
        <p:spPr>
          <a:xfrm>
            <a:off x="628650" y="677042"/>
            <a:ext cx="7886700" cy="701731"/>
          </a:xfrm>
        </p:spPr>
        <p:txBody>
          <a:bodyPr>
            <a:spAutoFit/>
          </a:bodyPr>
          <a:lstStyle/>
          <a:p>
            <a:r>
              <a:rPr kumimoji="0" lang="en-US" altLang="en-US" sz="4400" b="1" i="0" u="none" strike="noStrike" cap="none" normalizeH="0" baseline="0" dirty="0">
                <a:ln>
                  <a:noFill/>
                </a:ln>
                <a:effectLst/>
                <a:latin typeface="Times New Roman" panose="02020603050405020304" pitchFamily="18" charset="0"/>
                <a:ea typeface="Bookman Old Style" panose="02050604050505020204" pitchFamily="18" charset="0"/>
                <a:cs typeface="Times New Roman" panose="02020603050405020304" pitchFamily="18" charset="0"/>
              </a:rPr>
              <a:t>Table of Contents</a:t>
            </a:r>
            <a:endParaRPr lang="en-US" dirty="0"/>
          </a:p>
        </p:txBody>
      </p:sp>
      <p:sp>
        <p:nvSpPr>
          <p:cNvPr id="4" name="Rectangle 2">
            <a:extLst>
              <a:ext uri="{FF2B5EF4-FFF2-40B4-BE49-F238E27FC236}">
                <a16:creationId xmlns:a16="http://schemas.microsoft.com/office/drawing/2014/main" id="{60CA47D6-CDE2-4C89-BD94-CEED6576803E}"/>
              </a:ext>
            </a:extLst>
          </p:cNvPr>
          <p:cNvSpPr>
            <a:spLocks noChangeArrowheads="1"/>
          </p:cNvSpPr>
          <p:nvPr/>
        </p:nvSpPr>
        <p:spPr bwMode="auto">
          <a:xfrm>
            <a:off x="342900" y="1019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cxnSp>
        <p:nvCxnSpPr>
          <p:cNvPr id="5" name="Line 128">
            <a:extLst>
              <a:ext uri="{FF2B5EF4-FFF2-40B4-BE49-F238E27FC236}">
                <a16:creationId xmlns:a16="http://schemas.microsoft.com/office/drawing/2014/main" id="{64452ED8-7BCE-4847-9AAF-19C3ECEE8F05}"/>
              </a:ext>
            </a:extLst>
          </p:cNvPr>
          <p:cNvCxnSpPr>
            <a:cxnSpLocks noChangeShapeType="1"/>
          </p:cNvCxnSpPr>
          <p:nvPr/>
        </p:nvCxnSpPr>
        <p:spPr bwMode="auto">
          <a:xfrm>
            <a:off x="1527810" y="10858500"/>
            <a:ext cx="5969635" cy="0"/>
          </a:xfrm>
          <a:prstGeom prst="line">
            <a:avLst/>
          </a:prstGeom>
          <a:noFill/>
          <a:ln w="12065">
            <a:solidFill>
              <a:srgbClr val="000000"/>
            </a:solidFill>
            <a:round/>
            <a:headEnd/>
            <a:tailEnd/>
          </a:ln>
          <a:extLst>
            <a:ext uri="{909E8E84-426E-40DD-AFC4-6F175D3DCCD1}">
              <a14:hiddenFill xmlns:a14="http://schemas.microsoft.com/office/drawing/2010/main">
                <a:noFill/>
              </a14:hiddenFill>
            </a:ext>
          </a:extLst>
        </p:spPr>
      </p:cxnSp>
      <p:sp>
        <p:nvSpPr>
          <p:cNvPr id="7" name="Rectangle 3">
            <a:extLst>
              <a:ext uri="{FF2B5EF4-FFF2-40B4-BE49-F238E27FC236}">
                <a16:creationId xmlns:a16="http://schemas.microsoft.com/office/drawing/2014/main" id="{664D9FE0-BB27-44FD-8E74-9E6B248CA951}"/>
              </a:ext>
            </a:extLst>
          </p:cNvPr>
          <p:cNvSpPr>
            <a:spLocks noGrp="1" noChangeArrowheads="1"/>
          </p:cNvSpPr>
          <p:nvPr>
            <p:ph idx="1"/>
          </p:nvPr>
        </p:nvSpPr>
        <p:spPr bwMode="auto">
          <a:xfrm>
            <a:off x="762000" y="2046076"/>
            <a:ext cx="7058343"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943600" algn="r"/>
                <a:tab pos="6570663" algn="l"/>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The Book of Psalms: An Introduction	2</a:t>
            </a:r>
            <a:endParaRPr kumimoji="0" lang="en-US" altLang="en-US" sz="3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5943600" algn="r"/>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Lesson One: Psalms of Praise		10</a:t>
            </a:r>
            <a:endParaRPr kumimoji="0" lang="en-US" altLang="en-US" sz="3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5943600" algn="r"/>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Lesson Two: Psalms of Guidance		11</a:t>
            </a:r>
            <a:endParaRPr kumimoji="0" lang="en-US" altLang="en-US" sz="3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5943600" algn="r"/>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Lesson Three: Messianic Psalms		12</a:t>
            </a:r>
            <a:endParaRPr kumimoji="0" lang="en-US" altLang="en-US" sz="3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5943600" algn="r"/>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Lesson Four: Instructional Psalms		14</a:t>
            </a:r>
            <a:endParaRPr kumimoji="0" lang="en-US" altLang="en-US" sz="3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5943600" algn="r"/>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Lesson Five: Psalms of Nature		16</a:t>
            </a:r>
            <a:endParaRPr kumimoji="0" lang="en-US" altLang="en-US" sz="3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tab pos="5943600" algn="r"/>
              </a:tabLst>
            </a:pPr>
            <a:r>
              <a:rPr kumimoji="0" lang="en-US" altLang="en-US" sz="3200" b="0" i="0" u="none" strike="noStrike" cap="none" normalizeH="0" baseline="0" dirty="0">
                <a:ln>
                  <a:noFill/>
                </a:ln>
                <a:effectLst/>
                <a:latin typeface="+mn-lt"/>
                <a:ea typeface="Bookman Old Style" panose="02050604050505020204" pitchFamily="18" charset="0"/>
                <a:cs typeface="Times New Roman" panose="02020603050405020304" pitchFamily="18" charset="0"/>
              </a:rPr>
              <a:t>Lesson Six: Psalms of Repentance		17</a:t>
            </a:r>
            <a:endParaRPr kumimoji="0" lang="en-US" altLang="en-US" sz="3200" b="0" i="0" u="none" strike="noStrike" cap="none" normalizeH="0" baseline="0" dirty="0">
              <a:ln>
                <a:noFill/>
              </a:ln>
              <a:effectLst/>
              <a:latin typeface="+mn-lt"/>
            </a:endParaRPr>
          </a:p>
        </p:txBody>
      </p:sp>
      <p:sp>
        <p:nvSpPr>
          <p:cNvPr id="8" name="TextBox 7">
            <a:extLst>
              <a:ext uri="{FF2B5EF4-FFF2-40B4-BE49-F238E27FC236}">
                <a16:creationId xmlns:a16="http://schemas.microsoft.com/office/drawing/2014/main" id="{1004062C-BE50-4292-B0A8-56C815A46B7E}"/>
              </a:ext>
            </a:extLst>
          </p:cNvPr>
          <p:cNvSpPr txBox="1"/>
          <p:nvPr/>
        </p:nvSpPr>
        <p:spPr>
          <a:xfrm>
            <a:off x="3038475" y="6308208"/>
            <a:ext cx="5869940" cy="369332"/>
          </a:xfrm>
          <a:prstGeom prst="rect">
            <a:avLst/>
          </a:prstGeom>
          <a:noFill/>
        </p:spPr>
        <p:txBody>
          <a:bodyPr wrap="none" rtlCol="0">
            <a:spAutoFit/>
          </a:bodyPr>
          <a:lstStyle/>
          <a:p>
            <a:r>
              <a:rPr lang="en-US" sz="1800" dirty="0">
                <a:effectLst/>
                <a:latin typeface="Times New Roman" panose="02020603050405020304" pitchFamily="18" charset="0"/>
                <a:ea typeface="PMingLiU" panose="02020500000000000000" pitchFamily="18" charset="-120"/>
              </a:rPr>
              <a:t>https://www.padfield.com/acrobat/taylor/studying-psalms.pdf</a:t>
            </a:r>
            <a:endParaRPr lang="en-US" dirty="0"/>
          </a:p>
        </p:txBody>
      </p:sp>
    </p:spTree>
    <p:extLst>
      <p:ext uri="{BB962C8B-B14F-4D97-AF65-F5344CB8AC3E}">
        <p14:creationId xmlns:p14="http://schemas.microsoft.com/office/powerpoint/2010/main" val="389069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3783600"/>
          </a:xfrm>
        </p:spPr>
        <p:txBody>
          <a:bodyPr>
            <a:spAutoFit/>
          </a:bodyPr>
          <a:lstStyle/>
          <a:p>
            <a:pPr marL="0" indent="0">
              <a:buNone/>
            </a:pPr>
            <a:r>
              <a:rPr lang="en-US" b="1" dirty="0"/>
              <a:t>V. Types of Psalms</a:t>
            </a:r>
          </a:p>
          <a:p>
            <a:pPr marL="0" indent="0">
              <a:buNone/>
            </a:pPr>
            <a:r>
              <a:rPr lang="en-US" dirty="0"/>
              <a:t>H. </a:t>
            </a:r>
            <a:r>
              <a:rPr lang="en-US" u="sng" dirty="0"/>
              <a:t>Messianic psalms</a:t>
            </a:r>
            <a:r>
              <a:rPr lang="en-US" dirty="0"/>
              <a:t>.</a:t>
            </a:r>
          </a:p>
          <a:p>
            <a:pPr marL="744538" lvl="1" indent="-349250">
              <a:buNone/>
            </a:pPr>
            <a:r>
              <a:rPr lang="en-US" dirty="0"/>
              <a:t>1.	Many of the psalms specifically anticipate the life and ministry of Jesus who came centuries later as the promised Messiah.</a:t>
            </a:r>
          </a:p>
          <a:p>
            <a:pPr marL="744538" lvl="1" indent="-349250">
              <a:buNone/>
            </a:pPr>
            <a:r>
              <a:rPr lang="en-US" dirty="0"/>
              <a:t>2.	“Next to Isaiah, the Book of Psalms is the most expressive of the Messianic prophecies and message in the Old Testament. The light of the covenant, to be fulfilled in the coming Messiah, here shines with an extra brilliance” </a:t>
            </a:r>
            <a:r>
              <a:rPr lang="en-US" sz="1800" dirty="0"/>
              <a:t>(Deal, page 147).</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0FC659CE-C417-4BC7-A221-E462FBB9C6F1}"/>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9309974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03695" y="1219200"/>
            <a:ext cx="8936610" cy="4585871"/>
          </a:xfrm>
        </p:spPr>
        <p:txBody>
          <a:bodyPr wrap="square">
            <a:spAutoFit/>
          </a:bodyPr>
          <a:lstStyle/>
          <a:p>
            <a:pPr marL="0" indent="0">
              <a:lnSpc>
                <a:spcPct val="100000"/>
              </a:lnSpc>
              <a:spcBef>
                <a:spcPts val="0"/>
              </a:spcBef>
              <a:buNone/>
            </a:pPr>
            <a:r>
              <a:rPr lang="en-US" sz="2400" b="1" dirty="0"/>
              <a:t>V. Types of Psalms</a:t>
            </a:r>
          </a:p>
          <a:p>
            <a:pPr marL="0" indent="0">
              <a:lnSpc>
                <a:spcPct val="100000"/>
              </a:lnSpc>
              <a:spcBef>
                <a:spcPts val="0"/>
              </a:spcBef>
              <a:buNone/>
            </a:pPr>
            <a:r>
              <a:rPr lang="en-US" b="1" dirty="0"/>
              <a:t>H. Messianic psalms.</a:t>
            </a:r>
          </a:p>
          <a:p>
            <a:pPr marL="514350" indent="-514350">
              <a:lnSpc>
                <a:spcPct val="100000"/>
              </a:lnSpc>
              <a:spcBef>
                <a:spcPts val="0"/>
              </a:spcBef>
              <a:buFont typeface="+mj-lt"/>
              <a:buAutoNum type="arabicPeriod"/>
            </a:pPr>
            <a:r>
              <a:rPr lang="en-US" sz="2000" u="sng" dirty="0"/>
              <a:t>Typical Messianic</a:t>
            </a:r>
            <a:r>
              <a:rPr lang="en-US" sz="2000" dirty="0"/>
              <a:t>. The subject of the psalm is in some respects a type of Christ (34:20; 69:4, 9).</a:t>
            </a:r>
          </a:p>
          <a:p>
            <a:pPr marL="514350" indent="-514350">
              <a:lnSpc>
                <a:spcPct val="100000"/>
              </a:lnSpc>
              <a:spcBef>
                <a:spcPts val="0"/>
              </a:spcBef>
              <a:buFont typeface="+mj-lt"/>
              <a:buAutoNum type="arabicPeriod"/>
            </a:pPr>
            <a:r>
              <a:rPr lang="en-US" sz="2000" u="sng" dirty="0"/>
              <a:t>Typical Prophetic</a:t>
            </a:r>
            <a:r>
              <a:rPr lang="en-US" sz="2000" dirty="0"/>
              <a:t>. Language is used which describes the psalmist’s present experience but which points beyond his own life and becomes historically true only in Christ (22).</a:t>
            </a:r>
          </a:p>
          <a:p>
            <a:pPr marL="514350" indent="-514350">
              <a:lnSpc>
                <a:spcPct val="100000"/>
              </a:lnSpc>
              <a:spcBef>
                <a:spcPts val="0"/>
              </a:spcBef>
              <a:buFont typeface="+mj-lt"/>
              <a:buAutoNum type="arabicPeriod"/>
            </a:pPr>
            <a:r>
              <a:rPr lang="en-US" sz="2000" u="sng" dirty="0"/>
              <a:t>Indirectly Messianic</a:t>
            </a:r>
            <a:r>
              <a:rPr lang="en-US" sz="2000" dirty="0"/>
              <a:t>. At the time of the psalm’s composition, it referred to a king or the house of David in general but it awaited final fulfillment in Christ (2; 45; 72).</a:t>
            </a:r>
          </a:p>
          <a:p>
            <a:pPr marL="514350" indent="-514350">
              <a:lnSpc>
                <a:spcPct val="100000"/>
              </a:lnSpc>
              <a:spcBef>
                <a:spcPts val="0"/>
              </a:spcBef>
              <a:buFont typeface="+mj-lt"/>
              <a:buAutoNum type="arabicPeriod"/>
            </a:pPr>
            <a:r>
              <a:rPr lang="en-US" sz="2000" u="sng" dirty="0"/>
              <a:t>Purely Prophetic</a:t>
            </a:r>
            <a:r>
              <a:rPr lang="en-US" sz="2000" b="1" dirty="0"/>
              <a:t>. </a:t>
            </a:r>
            <a:r>
              <a:rPr lang="en-US" sz="2000" dirty="0"/>
              <a:t>Refers solely to Christ without reference to any other son of David (110).</a:t>
            </a:r>
          </a:p>
          <a:p>
            <a:pPr marL="514350" indent="-514350">
              <a:lnSpc>
                <a:spcPct val="100000"/>
              </a:lnSpc>
              <a:spcBef>
                <a:spcPts val="0"/>
              </a:spcBef>
              <a:buFont typeface="+mj-lt"/>
              <a:buAutoNum type="arabicPeriod"/>
            </a:pPr>
            <a:r>
              <a:rPr lang="en-US" sz="2000" u="sng" dirty="0"/>
              <a:t>Enthronement</a:t>
            </a:r>
            <a:r>
              <a:rPr lang="en-US" sz="2000" b="1" dirty="0"/>
              <a:t>. </a:t>
            </a:r>
            <a:r>
              <a:rPr lang="en-US" sz="2000" dirty="0"/>
              <a:t>Anticipates the coming of God and the consummation of His kingdom in the person of Jesus Christ (96-99).</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6791DF80-B62E-473D-8D81-4888C0437481}"/>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666395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CD05-57B9-4904-9D4F-8918E69073F5}"/>
              </a:ext>
            </a:extLst>
          </p:cNvPr>
          <p:cNvSpPr>
            <a:spLocks noGrp="1"/>
          </p:cNvSpPr>
          <p:nvPr>
            <p:ph type="title"/>
          </p:nvPr>
        </p:nvSpPr>
        <p:spPr>
          <a:xfrm>
            <a:off x="628650" y="552392"/>
            <a:ext cx="7886700" cy="951030"/>
          </a:xfrm>
        </p:spPr>
        <p:txBody>
          <a:bodyPr>
            <a:spAutoFit/>
          </a:bodyPr>
          <a:lstStyle/>
          <a:p>
            <a:r>
              <a:rPr lang="en-US" sz="1800" b="1" dirty="0">
                <a:effectLst/>
                <a:latin typeface="Arial" panose="020B0604020202020204" pitchFamily="34" charset="0"/>
                <a:ea typeface="Arial" panose="020B0604020202020204" pitchFamily="34" charset="0"/>
                <a:cs typeface="Times New Roman" panose="02020603050405020304" pitchFamily="18" charset="0"/>
              </a:rPr>
              <a:t>An Introduction to the Psalms</a:t>
            </a:r>
            <a:br>
              <a:rPr lang="en-US" sz="1800" dirty="0">
                <a:effectLst/>
                <a:latin typeface="Times New Roman" panose="02020603050405020304" pitchFamily="18" charset="0"/>
                <a:ea typeface="PMingLiU" panose="02020500000000000000" pitchFamily="18" charset="-120"/>
              </a:rPr>
            </a:br>
            <a:r>
              <a:rPr lang="en-US" dirty="0">
                <a:effectLst/>
                <a:latin typeface="Times New Roman" panose="02020603050405020304" pitchFamily="18" charset="0"/>
                <a:ea typeface="PMingLiU" panose="02020500000000000000" pitchFamily="18" charset="-120"/>
              </a:rPr>
              <a:t>The Book Of Psalms</a:t>
            </a:r>
            <a:endParaRPr lang="en-US" sz="8800" dirty="0"/>
          </a:p>
        </p:txBody>
      </p:sp>
      <p:sp>
        <p:nvSpPr>
          <p:cNvPr id="3" name="Content Placeholder 2">
            <a:extLst>
              <a:ext uri="{FF2B5EF4-FFF2-40B4-BE49-F238E27FC236}">
                <a16:creationId xmlns:a16="http://schemas.microsoft.com/office/drawing/2014/main" id="{EA4145C8-555A-439E-9F62-67792776AC1B}"/>
              </a:ext>
            </a:extLst>
          </p:cNvPr>
          <p:cNvSpPr>
            <a:spLocks noGrp="1"/>
          </p:cNvSpPr>
          <p:nvPr>
            <p:ph idx="1"/>
          </p:nvPr>
        </p:nvSpPr>
        <p:spPr>
          <a:xfrm>
            <a:off x="628650" y="1504950"/>
            <a:ext cx="7886700" cy="2457083"/>
          </a:xfrm>
        </p:spPr>
        <p:txBody>
          <a:bodyPr>
            <a:spAutoFit/>
          </a:bodyPr>
          <a:lstStyle/>
          <a:p>
            <a:pPr marL="0" marR="0" indent="0" fontAlgn="base">
              <a:lnSpc>
                <a:spcPct val="100000"/>
              </a:lnSpc>
              <a:spcBef>
                <a:spcPts val="30"/>
              </a:spcBef>
              <a:spcAft>
                <a:spcPts val="0"/>
              </a:spcAft>
              <a:buNone/>
            </a:pPr>
            <a:r>
              <a:rPr lang="en-US" b="1" spc="20" dirty="0">
                <a:effectLst/>
                <a:ea typeface="Arial" panose="020B0604020202020204" pitchFamily="34" charset="0"/>
                <a:cs typeface="Times New Roman" panose="02020603050405020304" pitchFamily="18" charset="0"/>
              </a:rPr>
              <a:t>I. The Nature of the Book of Psalms</a:t>
            </a:r>
            <a:endParaRPr lang="en-US" dirty="0">
              <a:effectLst/>
              <a:ea typeface="PMingLiU" panose="02020500000000000000" pitchFamily="18" charset="-120"/>
            </a:endParaRPr>
          </a:p>
          <a:p>
            <a:pPr marL="45720" marR="0" indent="0" fontAlgn="base">
              <a:lnSpc>
                <a:spcPct val="100000"/>
              </a:lnSpc>
              <a:spcBef>
                <a:spcPts val="185"/>
              </a:spcBef>
              <a:spcAft>
                <a:spcPts val="0"/>
              </a:spcAft>
              <a:buNone/>
            </a:pPr>
            <a:r>
              <a:rPr lang="en-US" dirty="0">
                <a:effectLst/>
                <a:ea typeface="Garamond" panose="02020404030301010803" pitchFamily="18" charset="0"/>
              </a:rPr>
              <a:t>A. The name.</a:t>
            </a:r>
            <a:endParaRPr lang="en-US" dirty="0">
              <a:effectLst/>
              <a:ea typeface="PMingLiU" panose="02020500000000000000" pitchFamily="18" charset="-120"/>
            </a:endParaRPr>
          </a:p>
          <a:p>
            <a:pPr marL="800100" marR="274320" lvl="1" indent="-342900" fontAlgn="base">
              <a:lnSpc>
                <a:spcPct val="100000"/>
              </a:lnSpc>
              <a:spcBef>
                <a:spcPts val="45"/>
              </a:spcBef>
              <a:buClr>
                <a:srgbClr val="000000"/>
              </a:buClr>
              <a:buSzPct val="100000"/>
              <a:buFont typeface="+mj-lt"/>
              <a:buAutoNum type="arabicPeriod"/>
              <a:tabLst>
                <a:tab pos="228600" algn="l"/>
              </a:tabLst>
            </a:pPr>
            <a:r>
              <a:rPr lang="en-US" u="none" strike="noStrike" spc="-15" dirty="0">
                <a:effectLst/>
                <a:ea typeface="Garamond" panose="02020404030301010803" pitchFamily="18" charset="0"/>
              </a:rPr>
              <a:t>“Psalms” is from the Greek title denoting songs adapted to music on stringed instruments. Its title in the original Hebrew simply meant “praises,” denoting the general theme of the Psalms.</a:t>
            </a:r>
          </a:p>
        </p:txBody>
      </p:sp>
      <p:sp>
        <p:nvSpPr>
          <p:cNvPr id="11" name="TextBox 10">
            <a:extLst>
              <a:ext uri="{FF2B5EF4-FFF2-40B4-BE49-F238E27FC236}">
                <a16:creationId xmlns:a16="http://schemas.microsoft.com/office/drawing/2014/main" id="{A2F9ABB1-7C30-4E44-901B-03675730787C}"/>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Tree>
    <p:extLst>
      <p:ext uri="{BB962C8B-B14F-4D97-AF65-F5344CB8AC3E}">
        <p14:creationId xmlns:p14="http://schemas.microsoft.com/office/powerpoint/2010/main" val="1264064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CD05-57B9-4904-9D4F-8918E69073F5}"/>
              </a:ext>
            </a:extLst>
          </p:cNvPr>
          <p:cNvSpPr>
            <a:spLocks noGrp="1"/>
          </p:cNvSpPr>
          <p:nvPr>
            <p:ph type="title"/>
          </p:nvPr>
        </p:nvSpPr>
        <p:spPr>
          <a:xfrm>
            <a:off x="628650" y="552392"/>
            <a:ext cx="7886700" cy="951030"/>
          </a:xfrm>
        </p:spPr>
        <p:txBody>
          <a:bodyPr>
            <a:spAutoFit/>
          </a:bodyPr>
          <a:lstStyle/>
          <a:p>
            <a:r>
              <a:rPr lang="en-US" sz="1800" b="1" dirty="0">
                <a:effectLst/>
                <a:latin typeface="Arial" panose="020B0604020202020204" pitchFamily="34" charset="0"/>
                <a:ea typeface="Arial" panose="020B0604020202020204" pitchFamily="34" charset="0"/>
                <a:cs typeface="Times New Roman" panose="02020603050405020304" pitchFamily="18" charset="0"/>
              </a:rPr>
              <a:t>An Introduction to the Psalms</a:t>
            </a:r>
            <a:br>
              <a:rPr lang="en-US" sz="1800" dirty="0">
                <a:effectLst/>
                <a:latin typeface="Times New Roman" panose="02020603050405020304" pitchFamily="18" charset="0"/>
                <a:ea typeface="PMingLiU" panose="02020500000000000000" pitchFamily="18" charset="-120"/>
              </a:rPr>
            </a:br>
            <a:r>
              <a:rPr lang="en-US" dirty="0">
                <a:effectLst/>
                <a:latin typeface="Times New Roman" panose="02020603050405020304" pitchFamily="18" charset="0"/>
                <a:ea typeface="PMingLiU" panose="02020500000000000000" pitchFamily="18" charset="-120"/>
              </a:rPr>
              <a:t>The Book Of Psalms</a:t>
            </a:r>
            <a:endParaRPr lang="en-US" sz="8800" dirty="0"/>
          </a:p>
        </p:txBody>
      </p:sp>
      <p:sp>
        <p:nvSpPr>
          <p:cNvPr id="3" name="Content Placeholder 2">
            <a:extLst>
              <a:ext uri="{FF2B5EF4-FFF2-40B4-BE49-F238E27FC236}">
                <a16:creationId xmlns:a16="http://schemas.microsoft.com/office/drawing/2014/main" id="{EA4145C8-555A-439E-9F62-67792776AC1B}"/>
              </a:ext>
            </a:extLst>
          </p:cNvPr>
          <p:cNvSpPr>
            <a:spLocks noGrp="1"/>
          </p:cNvSpPr>
          <p:nvPr>
            <p:ph idx="1"/>
          </p:nvPr>
        </p:nvSpPr>
        <p:spPr>
          <a:xfrm>
            <a:off x="75413" y="1400690"/>
            <a:ext cx="8983745" cy="4770537"/>
          </a:xfrm>
        </p:spPr>
        <p:txBody>
          <a:bodyPr wrap="square">
            <a:spAutoFit/>
          </a:bodyPr>
          <a:lstStyle/>
          <a:p>
            <a:pPr marL="0" marR="0" indent="0" fontAlgn="base">
              <a:lnSpc>
                <a:spcPct val="100000"/>
              </a:lnSpc>
              <a:spcBef>
                <a:spcPts val="0"/>
              </a:spcBef>
              <a:buNone/>
            </a:pPr>
            <a:r>
              <a:rPr lang="en-US" sz="2400" b="1" spc="20" dirty="0">
                <a:effectLst/>
                <a:ea typeface="Arial" panose="020B0604020202020204" pitchFamily="34" charset="0"/>
                <a:cs typeface="Times New Roman" panose="02020603050405020304" pitchFamily="18" charset="0"/>
              </a:rPr>
              <a:t>I. The Nature of the Book of Psalms</a:t>
            </a:r>
            <a:endParaRPr lang="en-US" sz="2400" dirty="0">
              <a:effectLst/>
              <a:ea typeface="PMingLiU" panose="02020500000000000000" pitchFamily="18" charset="-120"/>
            </a:endParaRPr>
          </a:p>
          <a:p>
            <a:pPr marL="0" marR="91440" lvl="0" indent="0" fontAlgn="base">
              <a:lnSpc>
                <a:spcPct val="100000"/>
              </a:lnSpc>
              <a:spcBef>
                <a:spcPts val="0"/>
              </a:spcBef>
              <a:buClr>
                <a:srgbClr val="000000"/>
              </a:buClr>
              <a:buSzPts val="1300"/>
              <a:buNone/>
              <a:tabLst>
                <a:tab pos="228600" algn="l"/>
              </a:tabLst>
            </a:pPr>
            <a:r>
              <a:rPr lang="en-US" sz="2400" dirty="0">
                <a:effectLst/>
                <a:ea typeface="Garamond" panose="02020404030301010803" pitchFamily="18" charset="0"/>
              </a:rPr>
              <a:t>A. The name.</a:t>
            </a:r>
            <a:endParaRPr lang="en-US" sz="2400" u="none" strike="noStrike" spc="-20" dirty="0">
              <a:effectLst/>
              <a:ea typeface="Garamond" panose="02020404030301010803" pitchFamily="18" charset="0"/>
            </a:endParaRPr>
          </a:p>
          <a:p>
            <a:pPr marL="914400" marR="91440" lvl="1" indent="-457200" fontAlgn="base">
              <a:lnSpc>
                <a:spcPct val="100000"/>
              </a:lnSpc>
              <a:spcBef>
                <a:spcPts val="0"/>
              </a:spcBef>
              <a:buClr>
                <a:srgbClr val="000000"/>
              </a:buClr>
              <a:buSzPct val="100000"/>
              <a:buAutoNum type="arabicPeriod" startAt="2"/>
              <a:tabLst>
                <a:tab pos="228600" algn="l"/>
              </a:tabLst>
            </a:pPr>
            <a:r>
              <a:rPr lang="en-US" sz="2000" u="none" strike="noStrike" spc="-20" dirty="0">
                <a:effectLst/>
                <a:ea typeface="Garamond" panose="02020404030301010803" pitchFamily="18" charset="0"/>
              </a:rPr>
              <a:t>“In Hebrew this book was called ‘Praises,’ Book of Praises,’ or ‘Prayers.’ Later it became known as the ‘Book of Psalms.’ In the New Testament it is called by this name by our Lord (Luke 24:44), by Paul (Acts 13:38), and by Luke (Luke 20:42). This name was used by those who produced the Septuagint Version of the Old Testament …” </a:t>
            </a:r>
            <a:r>
              <a:rPr lang="en-US" sz="1800" u="none" strike="noStrike" spc="-20" dirty="0">
                <a:effectLst/>
                <a:ea typeface="Garamond" panose="02020404030301010803" pitchFamily="18" charset="0"/>
              </a:rPr>
              <a:t>(William S. Deal, </a:t>
            </a:r>
            <a:r>
              <a:rPr lang="en-US" sz="1800" i="1" u="none" strike="noStrike" spc="-20" dirty="0">
                <a:effectLst/>
                <a:ea typeface="Garamond" panose="02020404030301010803" pitchFamily="18" charset="0"/>
              </a:rPr>
              <a:t>Baker’s Pictorial Introduction to the Bible,</a:t>
            </a:r>
            <a:r>
              <a:rPr lang="en-US" sz="1800" u="none" strike="noStrike" spc="-20" dirty="0">
                <a:effectLst/>
                <a:ea typeface="Garamond" panose="02020404030301010803" pitchFamily="18" charset="0"/>
              </a:rPr>
              <a:t> page 143).</a:t>
            </a:r>
            <a:endParaRPr lang="en-US" sz="2000" u="none" strike="noStrike" spc="-20" dirty="0">
              <a:effectLst/>
              <a:ea typeface="Garamond" panose="02020404030301010803" pitchFamily="18" charset="0"/>
            </a:endParaRPr>
          </a:p>
          <a:p>
            <a:pPr marL="914400" marR="91440" lvl="1" indent="-457200" fontAlgn="base">
              <a:lnSpc>
                <a:spcPct val="100000"/>
              </a:lnSpc>
              <a:spcBef>
                <a:spcPts val="0"/>
              </a:spcBef>
              <a:buClr>
                <a:srgbClr val="000000"/>
              </a:buClr>
              <a:buSzPct val="100000"/>
              <a:buAutoNum type="arabicPeriod" startAt="2"/>
              <a:tabLst>
                <a:tab pos="228600" algn="l"/>
              </a:tabLst>
            </a:pPr>
            <a:r>
              <a:rPr lang="en-US" sz="2000" u="none" strike="noStrike" spc="-25" dirty="0">
                <a:effectLst/>
                <a:ea typeface="Garamond" panose="02020404030301010803" pitchFamily="18" charset="0"/>
              </a:rPr>
              <a:t>“The book of Psalms was gradually collected and came to be known as the </a:t>
            </a:r>
            <a:r>
              <a:rPr lang="en-US" sz="2000" u="none" strike="noStrike" spc="-25" dirty="0" err="1">
                <a:effectLst/>
                <a:ea typeface="Garamond" panose="02020404030301010803" pitchFamily="18" charset="0"/>
              </a:rPr>
              <a:t>Sepher</a:t>
            </a:r>
            <a:r>
              <a:rPr lang="en-US" sz="2000" u="none" strike="noStrike" spc="-25" dirty="0">
                <a:effectLst/>
                <a:ea typeface="Garamond" panose="02020404030301010803" pitchFamily="18" charset="0"/>
              </a:rPr>
              <a:t> Tehillim (‘Book of Praises’), because almost every psalm contains some note of praise to God. The Septuagint (Greek Old Testament) uses this Greek term </a:t>
            </a:r>
            <a:r>
              <a:rPr lang="en-US" sz="2000" i="1" u="none" strike="noStrike" spc="-25" dirty="0" err="1">
                <a:effectLst/>
                <a:ea typeface="Garamond" panose="02020404030301010803" pitchFamily="18" charset="0"/>
              </a:rPr>
              <a:t>Psalmoi</a:t>
            </a:r>
            <a:r>
              <a:rPr lang="en-US" sz="2000" u="none" strike="noStrike" spc="-25" dirty="0">
                <a:effectLst/>
                <a:ea typeface="Garamond" panose="02020404030301010803" pitchFamily="18" charset="0"/>
              </a:rPr>
              <a:t> as a title for this book, meaning poems sung to the accompaniment of musical instruments, and this word is the basis for the English terms ‘psalter’ and ‘psalm’” </a:t>
            </a:r>
            <a:r>
              <a:rPr lang="en-US" sz="1800" i="1" u="none" strike="noStrike" spc="-25" dirty="0">
                <a:effectLst/>
                <a:ea typeface="Garamond" panose="02020404030301010803" pitchFamily="18" charset="0"/>
              </a:rPr>
              <a:t>(Nelson’s Complete Book of Bible Maps &amp; Charts,</a:t>
            </a:r>
            <a:r>
              <a:rPr lang="en-US" sz="1800" u="none" strike="noStrike" spc="-25" dirty="0">
                <a:effectLst/>
                <a:ea typeface="Garamond" panose="02020404030301010803" pitchFamily="18" charset="0"/>
              </a:rPr>
              <a:t> page 175).</a:t>
            </a:r>
            <a:endParaRPr lang="en-US" sz="2000" u="none" strike="noStrike" spc="-15" dirty="0">
              <a:effectLst/>
              <a:ea typeface="Garamond" panose="02020404030301010803" pitchFamily="18" charset="0"/>
            </a:endParaRPr>
          </a:p>
        </p:txBody>
      </p:sp>
      <p:sp>
        <p:nvSpPr>
          <p:cNvPr id="4" name="TextBox 3">
            <a:extLst>
              <a:ext uri="{FF2B5EF4-FFF2-40B4-BE49-F238E27FC236}">
                <a16:creationId xmlns:a16="http://schemas.microsoft.com/office/drawing/2014/main" id="{22810880-BE49-473E-8854-99C946AF95A2}"/>
              </a:ext>
            </a:extLst>
          </p:cNvPr>
          <p:cNvSpPr txBox="1"/>
          <p:nvPr/>
        </p:nvSpPr>
        <p:spPr>
          <a:xfrm>
            <a:off x="3038475" y="6308208"/>
            <a:ext cx="5869940" cy="369332"/>
          </a:xfrm>
          <a:prstGeom prst="rect">
            <a:avLst/>
          </a:prstGeom>
          <a:noFill/>
        </p:spPr>
        <p:txBody>
          <a:bodyPr wrap="none" rtlCol="0">
            <a:spAutoFit/>
          </a:bodyPr>
          <a:lstStyle/>
          <a:p>
            <a:r>
              <a:rPr lang="en-US" sz="1800" dirty="0">
                <a:effectLst/>
                <a:latin typeface="Times New Roman" panose="02020603050405020304" pitchFamily="18" charset="0"/>
                <a:ea typeface="PMingLiU" panose="02020500000000000000" pitchFamily="18" charset="-120"/>
              </a:rPr>
              <a:t>https://www.padfield.com/acrobat/taylor/studying-psalms.pdf</a:t>
            </a:r>
            <a:endParaRPr lang="en-US" dirty="0"/>
          </a:p>
        </p:txBody>
      </p:sp>
    </p:spTree>
    <p:extLst>
      <p:ext uri="{BB962C8B-B14F-4D97-AF65-F5344CB8AC3E}">
        <p14:creationId xmlns:p14="http://schemas.microsoft.com/office/powerpoint/2010/main" val="1205929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9CD05-57B9-4904-9D4F-8918E69073F5}"/>
              </a:ext>
            </a:extLst>
          </p:cNvPr>
          <p:cNvSpPr>
            <a:spLocks noGrp="1"/>
          </p:cNvSpPr>
          <p:nvPr>
            <p:ph type="title"/>
          </p:nvPr>
        </p:nvSpPr>
        <p:spPr>
          <a:xfrm>
            <a:off x="628650" y="552392"/>
            <a:ext cx="7886700" cy="951030"/>
          </a:xfrm>
        </p:spPr>
        <p:txBody>
          <a:bodyPr>
            <a:spAutoFit/>
          </a:bodyPr>
          <a:lstStyle/>
          <a:p>
            <a:r>
              <a:rPr lang="en-US" sz="1800" b="1" dirty="0">
                <a:effectLst/>
                <a:latin typeface="Arial" panose="020B0604020202020204" pitchFamily="34" charset="0"/>
                <a:ea typeface="Arial" panose="020B0604020202020204" pitchFamily="34" charset="0"/>
                <a:cs typeface="Times New Roman" panose="02020603050405020304" pitchFamily="18" charset="0"/>
              </a:rPr>
              <a:t>An Introduction to the Psalms</a:t>
            </a:r>
            <a:br>
              <a:rPr lang="en-US" sz="1800" dirty="0">
                <a:effectLst/>
                <a:latin typeface="Times New Roman" panose="02020603050405020304" pitchFamily="18" charset="0"/>
                <a:ea typeface="PMingLiU" panose="02020500000000000000" pitchFamily="18" charset="-120"/>
              </a:rPr>
            </a:br>
            <a:r>
              <a:rPr lang="en-US" dirty="0">
                <a:effectLst/>
                <a:latin typeface="Times New Roman" panose="02020603050405020304" pitchFamily="18" charset="0"/>
                <a:ea typeface="PMingLiU" panose="02020500000000000000" pitchFamily="18" charset="-120"/>
              </a:rPr>
              <a:t>The Book Of Psalms</a:t>
            </a:r>
            <a:endParaRPr lang="en-US" sz="8800" dirty="0"/>
          </a:p>
        </p:txBody>
      </p:sp>
      <p:sp>
        <p:nvSpPr>
          <p:cNvPr id="3" name="Content Placeholder 2">
            <a:extLst>
              <a:ext uri="{FF2B5EF4-FFF2-40B4-BE49-F238E27FC236}">
                <a16:creationId xmlns:a16="http://schemas.microsoft.com/office/drawing/2014/main" id="{EA4145C8-555A-439E-9F62-67792776AC1B}"/>
              </a:ext>
            </a:extLst>
          </p:cNvPr>
          <p:cNvSpPr>
            <a:spLocks noGrp="1"/>
          </p:cNvSpPr>
          <p:nvPr>
            <p:ph idx="1"/>
          </p:nvPr>
        </p:nvSpPr>
        <p:spPr>
          <a:xfrm>
            <a:off x="140335" y="1504950"/>
            <a:ext cx="8863330" cy="5047536"/>
          </a:xfrm>
        </p:spPr>
        <p:txBody>
          <a:bodyPr wrap="square">
            <a:spAutoFit/>
          </a:bodyPr>
          <a:lstStyle/>
          <a:p>
            <a:pPr marL="45720" indent="0" fontAlgn="base">
              <a:lnSpc>
                <a:spcPct val="100000"/>
              </a:lnSpc>
              <a:spcBef>
                <a:spcPts val="0"/>
              </a:spcBef>
              <a:buNone/>
            </a:pPr>
            <a:r>
              <a:rPr lang="en-US" sz="2300" b="1" spc="20" dirty="0">
                <a:effectLst/>
                <a:ea typeface="Arial" panose="020B0604020202020204" pitchFamily="34" charset="0"/>
                <a:cs typeface="Times New Roman" panose="02020603050405020304" pitchFamily="18" charset="0"/>
              </a:rPr>
              <a:t>I. The Nature of the Book of Psalms</a:t>
            </a:r>
            <a:endParaRPr lang="en-US" sz="2300" dirty="0">
              <a:effectLst/>
              <a:ea typeface="PMingLiU" panose="02020500000000000000" pitchFamily="18" charset="-120"/>
            </a:endParaRPr>
          </a:p>
          <a:p>
            <a:pPr marL="45720" marR="0" indent="0" fontAlgn="base">
              <a:lnSpc>
                <a:spcPct val="100000"/>
              </a:lnSpc>
              <a:spcBef>
                <a:spcPts val="0"/>
              </a:spcBef>
              <a:buNone/>
            </a:pPr>
            <a:r>
              <a:rPr lang="en-US" sz="2300" spc="-10" dirty="0">
                <a:effectLst/>
                <a:ea typeface="Garamond" panose="02020404030301010803" pitchFamily="18" charset="0"/>
              </a:rPr>
              <a:t>The character of the book.</a:t>
            </a:r>
            <a:endParaRPr lang="en-US" sz="2300" dirty="0">
              <a:effectLst/>
              <a:ea typeface="PMingLiU" panose="02020500000000000000" pitchFamily="18" charset="-120"/>
            </a:endParaRPr>
          </a:p>
          <a:p>
            <a:pPr marL="342900" marR="91440" lvl="0" indent="-342900" fontAlgn="base">
              <a:lnSpc>
                <a:spcPct val="100000"/>
              </a:lnSpc>
              <a:spcBef>
                <a:spcPts val="0"/>
              </a:spcBef>
              <a:buClr>
                <a:srgbClr val="000000"/>
              </a:buClr>
              <a:buSzPct val="100000"/>
              <a:buFont typeface="+mj-lt"/>
              <a:buAutoNum type="arabicPeriod"/>
              <a:tabLst>
                <a:tab pos="228600" algn="l"/>
              </a:tabLst>
            </a:pPr>
            <a:r>
              <a:rPr lang="en-US" sz="2300" u="none" strike="noStrike" spc="-15" dirty="0">
                <a:effectLst/>
                <a:ea typeface="Garamond" panose="02020404030301010803" pitchFamily="18" charset="0"/>
              </a:rPr>
              <a:t>“The book of Psalms is the largest and perhaps the most widely used book in the Bible. It explores the full range of human experiences in a very personal and practical way. Written over a lengthy period of Israel’s history, the tremendous breadth of subject matter in the Psalms includes topics such as jubilation, war, peace, worship, judgment, messianic prophecy, praise, and lament. The Psalms were set to the accompaniment of stringed instruments and served as the temple hymnbook and devotional guide for the Jewish people …</a:t>
            </a:r>
          </a:p>
          <a:p>
            <a:pPr marL="1141413" marR="91440" indent="-227013" fontAlgn="base">
              <a:lnSpc>
                <a:spcPct val="100000"/>
              </a:lnSpc>
              <a:spcBef>
                <a:spcPts val="0"/>
              </a:spcBef>
            </a:pPr>
            <a:r>
              <a:rPr lang="en-US" sz="2300" dirty="0">
                <a:effectLst/>
                <a:ea typeface="Garamond" panose="02020404030301010803" pitchFamily="18" charset="0"/>
              </a:rPr>
              <a:t>“</a:t>
            </a:r>
            <a:r>
              <a:rPr lang="en-US" sz="2300" u="sng" dirty="0">
                <a:effectLst/>
                <a:ea typeface="Garamond" panose="02020404030301010803" pitchFamily="18" charset="0"/>
              </a:rPr>
              <a:t>The psalms were originally individual poems</a:t>
            </a:r>
            <a:r>
              <a:rPr lang="en-US" sz="2300" dirty="0">
                <a:effectLst/>
                <a:ea typeface="Garamond" panose="02020404030301010803" pitchFamily="18" charset="0"/>
              </a:rPr>
              <a:t>. With the passing of time these were collected to form smaller books and the book of Psalms in its present form comprises five of these smaller books” (Nelson’s, ibid.).</a:t>
            </a:r>
            <a:endParaRPr lang="en-US" sz="2300" dirty="0">
              <a:effectLst/>
              <a:ea typeface="PMingLiU" panose="02020500000000000000" pitchFamily="18" charset="-120"/>
            </a:endParaRPr>
          </a:p>
        </p:txBody>
      </p:sp>
      <p:sp>
        <p:nvSpPr>
          <p:cNvPr id="4" name="TextBox 3">
            <a:extLst>
              <a:ext uri="{FF2B5EF4-FFF2-40B4-BE49-F238E27FC236}">
                <a16:creationId xmlns:a16="http://schemas.microsoft.com/office/drawing/2014/main" id="{FD794745-5F7D-426E-8F59-79ABB017E85F}"/>
              </a:ext>
            </a:extLst>
          </p:cNvPr>
          <p:cNvSpPr txBox="1"/>
          <p:nvPr/>
        </p:nvSpPr>
        <p:spPr>
          <a:xfrm>
            <a:off x="3133725" y="6488668"/>
            <a:ext cx="5869940" cy="369332"/>
          </a:xfrm>
          <a:prstGeom prst="rect">
            <a:avLst/>
          </a:prstGeom>
          <a:noFill/>
        </p:spPr>
        <p:txBody>
          <a:bodyPr wrap="none" rtlCol="0">
            <a:spAutoFit/>
          </a:bodyPr>
          <a:lstStyle/>
          <a:p>
            <a:r>
              <a:rPr lang="en-US" sz="1800" dirty="0">
                <a:effectLst/>
                <a:latin typeface="Times New Roman" panose="02020603050405020304" pitchFamily="18" charset="0"/>
                <a:ea typeface="PMingLiU" panose="02020500000000000000" pitchFamily="18" charset="-120"/>
              </a:rPr>
              <a:t>https://www.padfield.com/acrobat/taylor/studying-psalms.pdf</a:t>
            </a:r>
            <a:endParaRPr lang="en-US" dirty="0"/>
          </a:p>
        </p:txBody>
      </p:sp>
    </p:spTree>
    <p:extLst>
      <p:ext uri="{BB962C8B-B14F-4D97-AF65-F5344CB8AC3E}">
        <p14:creationId xmlns:p14="http://schemas.microsoft.com/office/powerpoint/2010/main" val="1473692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52400" y="1219200"/>
            <a:ext cx="8839198" cy="4869025"/>
          </a:xfrm>
        </p:spPr>
        <p:txBody>
          <a:bodyPr>
            <a:spAutoFit/>
          </a:bodyPr>
          <a:lstStyle/>
          <a:p>
            <a:pPr marL="0" indent="0">
              <a:lnSpc>
                <a:spcPct val="120000"/>
              </a:lnSpc>
              <a:spcBef>
                <a:spcPts val="0"/>
              </a:spcBef>
              <a:buNone/>
            </a:pPr>
            <a:r>
              <a:rPr lang="en-US" sz="2000" dirty="0"/>
              <a:t>Someone has suggested the five books of the Psalms are really a tribute to the five books of Moses (Genesis - Deuteronomy), the Pentateuch. The law is the five-fold book of God to His people while the Psalms respond by being the five-fold book of the people to God.</a:t>
            </a:r>
          </a:p>
          <a:p>
            <a:pPr marL="395288" indent="-395288">
              <a:lnSpc>
                <a:spcPct val="120000"/>
              </a:lnSpc>
              <a:spcBef>
                <a:spcPts val="0"/>
              </a:spcBef>
              <a:buNone/>
            </a:pPr>
            <a:r>
              <a:rPr lang="en-US" sz="2000" dirty="0"/>
              <a:t>1)	Book 1 (Psa. 1-41). Corresponds with Genesis, having much to say about man.</a:t>
            </a:r>
          </a:p>
          <a:p>
            <a:pPr marL="395288" indent="-395288">
              <a:lnSpc>
                <a:spcPct val="120000"/>
              </a:lnSpc>
              <a:spcBef>
                <a:spcPts val="0"/>
              </a:spcBef>
              <a:buNone/>
            </a:pPr>
            <a:r>
              <a:rPr lang="en-US" sz="2000" dirty="0"/>
              <a:t>2)	Book 2 (Psa. 42-72). Corresponds with Exodus, having much to say about redemption.</a:t>
            </a:r>
          </a:p>
          <a:p>
            <a:pPr marL="395288" indent="-395288">
              <a:lnSpc>
                <a:spcPct val="120000"/>
              </a:lnSpc>
              <a:spcBef>
                <a:spcPts val="0"/>
              </a:spcBef>
              <a:buNone/>
            </a:pPr>
            <a:r>
              <a:rPr lang="en-US" sz="2000" dirty="0"/>
              <a:t>3)	Book 3 (Psa. 73-89). Corresponds with Leviticus and emphasizes worship.</a:t>
            </a:r>
          </a:p>
          <a:p>
            <a:pPr marL="395288" indent="-395288">
              <a:lnSpc>
                <a:spcPct val="120000"/>
              </a:lnSpc>
              <a:spcBef>
                <a:spcPts val="0"/>
              </a:spcBef>
              <a:buNone/>
            </a:pPr>
            <a:r>
              <a:rPr lang="en-US" sz="2000" dirty="0"/>
              <a:t>4)	Book 4 (Psa. 90-106). Begins with the psalm of Moses and corresponds with Numbers, stressing wandering.</a:t>
            </a:r>
          </a:p>
          <a:p>
            <a:pPr marL="395288" indent="-395288">
              <a:lnSpc>
                <a:spcPct val="120000"/>
              </a:lnSpc>
              <a:spcBef>
                <a:spcPts val="0"/>
              </a:spcBef>
              <a:buNone/>
            </a:pPr>
            <a:r>
              <a:rPr lang="en-US" sz="2000" dirty="0"/>
              <a:t>5)	Book 5 (Psa. 107-150). Corresponds with Deuteronomy and offers thanksgiving for the Divine faithfulness with emphasis on the word of God. Psalm 119, the longest of all the psalms, has as its theme “the word of the Lord.”</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6F67133C-CF69-42B4-B101-6CC4E2E6E1B5}"/>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819986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556182" y="1219200"/>
            <a:ext cx="8034584" cy="2031325"/>
          </a:xfrm>
        </p:spPr>
        <p:txBody>
          <a:bodyPr wrap="square">
            <a:spAutoFit/>
          </a:bodyPr>
          <a:lstStyle/>
          <a:p>
            <a:r>
              <a:rPr lang="en-US" dirty="0"/>
              <a:t>“Perhaps the central thought of this book of praise is 95:6-7. ‘0 come, let us worship and bow down: let us kneel before the Lord our Maker. For He is our God; and we are the people of His pasture, and the sheep of His hand’” </a:t>
            </a:r>
            <a:r>
              <a:rPr lang="en-US" sz="2000" dirty="0"/>
              <a:t>(Johnny Ramsey, The Book of Psalms, page 3).</a:t>
            </a:r>
            <a:endParaRPr lang="en-US" dirty="0"/>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560974E4-E68F-49BF-95E0-20ED20B83E3C}"/>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037409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171254" y="1181492"/>
            <a:ext cx="8839198" cy="5293757"/>
          </a:xfrm>
        </p:spPr>
        <p:txBody>
          <a:bodyPr wrap="square">
            <a:spAutoFit/>
          </a:bodyPr>
          <a:lstStyle/>
          <a:p>
            <a:pPr marL="339725" indent="-339725">
              <a:lnSpc>
                <a:spcPct val="100000"/>
              </a:lnSpc>
              <a:spcBef>
                <a:spcPts val="0"/>
              </a:spcBef>
              <a:buNone/>
            </a:pPr>
            <a:r>
              <a:rPr lang="en-US" sz="2600" dirty="0"/>
              <a:t>4. “Through the ages, man has found in poetry a means of expressing the deepest, most profound, and intensive feelings of the human heart. In the Psalms the Hebrew poets expressed these emotions for themselves and for the nation … when we read them we find that they expressed them for ourselves as well … In the Psalms one finds expressed the eager </a:t>
            </a:r>
            <a:r>
              <a:rPr lang="en-US" sz="2600" u="sng" dirty="0"/>
              <a:t>yearning and longing for God’s presence</a:t>
            </a:r>
            <a:r>
              <a:rPr lang="en-US" sz="2600" dirty="0"/>
              <a:t>; </a:t>
            </a:r>
            <a:r>
              <a:rPr lang="en-US" sz="2600" u="sng" dirty="0"/>
              <a:t>prayers and songs of joyous trust and praise</a:t>
            </a:r>
            <a:r>
              <a:rPr lang="en-US" sz="2600" dirty="0"/>
              <a:t>; </a:t>
            </a:r>
            <a:r>
              <a:rPr lang="en-US" sz="2600" u="sng" dirty="0"/>
              <a:t>cries of burning complaints and bitterness against and toward enemies</a:t>
            </a:r>
            <a:r>
              <a:rPr lang="en-US" sz="2600" dirty="0"/>
              <a:t>; </a:t>
            </a:r>
            <a:r>
              <a:rPr lang="en-US" sz="2600" u="sng" dirty="0"/>
              <a:t>times of doubt and despair</a:t>
            </a:r>
            <a:r>
              <a:rPr lang="en-US" sz="2600" dirty="0"/>
              <a:t>; yet throughout all experiences which produced these emotions, there is dependance on God. To appreciate the Psalms, one must enter into and share the spirit of the Psalmist”</a:t>
            </a:r>
            <a:r>
              <a:rPr lang="en-US" sz="1800" dirty="0"/>
              <a:t> (Homer Hailey, Bible Class Notes – The Psalms, page 1).</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F41D1AC3-8A47-4253-B1F7-58D817F847A0}"/>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611969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19200"/>
            <a:ext cx="7886700" cy="3710759"/>
          </a:xfrm>
        </p:spPr>
        <p:txBody>
          <a:bodyPr>
            <a:spAutoFit/>
          </a:bodyPr>
          <a:lstStyle/>
          <a:p>
            <a:pPr marL="0" indent="0">
              <a:buNone/>
            </a:pPr>
            <a:r>
              <a:rPr lang="en-US" b="1" dirty="0"/>
              <a:t>II. The Author</a:t>
            </a:r>
          </a:p>
          <a:p>
            <a:pPr marL="395288" indent="-395288">
              <a:buNone/>
            </a:pPr>
            <a:r>
              <a:rPr lang="en-US" dirty="0"/>
              <a:t>A.	The book of Psalms is a compilation of the songs of various Hebrew authors including, according to the superscriptions heading many of the psalms, Moses (90), Asaph (50, 73-83), Sons of Korah (42; 44-49; 84-85; 87-88), Heman the Ezrahite (88), Ethan the Ezrahite (89), Solomon (72; 127), and David (writer of at least 73 of the psalms) while the rest are anonymous.</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r>
              <a:rPr lang="en-US" sz="1800">
                <a:effectLst/>
                <a:latin typeface="Times New Roman" panose="02020603050405020304" pitchFamily="18" charset="0"/>
                <a:ea typeface="PMingLiU" panose="02020500000000000000" pitchFamily="18" charset="-120"/>
              </a:rPr>
              <a:t>https://www.padfield.com/acrobat/taylor/studying-psalms.pdf</a:t>
            </a:r>
            <a:endParaRPr lang="en-US" dirty="0"/>
          </a:p>
        </p:txBody>
      </p:sp>
      <p:sp>
        <p:nvSpPr>
          <p:cNvPr id="7" name="Title 1">
            <a:extLst>
              <a:ext uri="{FF2B5EF4-FFF2-40B4-BE49-F238E27FC236}">
                <a16:creationId xmlns:a16="http://schemas.microsoft.com/office/drawing/2014/main" id="{AF738B07-F4BC-4FAE-AA6F-6ADCB72D21BB}"/>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6298672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847</TotalTime>
  <Words>3064</Words>
  <Application>Microsoft Office PowerPoint</Application>
  <PresentationFormat>On-screen Show (4:3)</PresentationFormat>
  <Paragraphs>131</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Tahoma</vt:lpstr>
      <vt:lpstr>Times New Roman</vt:lpstr>
      <vt:lpstr>Office Theme</vt:lpstr>
      <vt:lpstr>An Introduction to the Psalms Compiled by Gene Taylor  An Introduction to the Psalms Studying the Psalms https://www.padfield.com/acrobat/taylor/studying-psalms.pdf</vt:lpstr>
      <vt:lpstr>Table of Contents</vt:lpstr>
      <vt:lpstr>An Introduction to the Psalms The Book Of Psalms</vt:lpstr>
      <vt:lpstr>An Introduction to the Psalms The Book Of Psalms</vt:lpstr>
      <vt:lpstr>An Introduction to the Psalms The Book Of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The Psalms (12-12-21)</dc:title>
  <dc:creator>Micky Galloway</dc:creator>
  <cp:lastModifiedBy>Richard Lidh</cp:lastModifiedBy>
  <cp:revision>11</cp:revision>
  <cp:lastPrinted>2021-12-28T06:08:01Z</cp:lastPrinted>
  <dcterms:created xsi:type="dcterms:W3CDTF">2021-12-12T01:46:32Z</dcterms:created>
  <dcterms:modified xsi:type="dcterms:W3CDTF">2021-12-28T06:08:05Z</dcterms:modified>
</cp:coreProperties>
</file>